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5"/>
  </p:notesMasterIdLst>
  <p:handoutMasterIdLst>
    <p:handoutMasterId r:id="rId16"/>
  </p:handoutMasterIdLst>
  <p:sldIdLst>
    <p:sldId id="345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47" r:id="rId14"/>
  </p:sldIdLst>
  <p:sldSz cx="9144000" cy="6858000" type="screen4x3"/>
  <p:notesSz cx="6797675" cy="987425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him Pariya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1" autoAdjust="0"/>
    <p:restoredTop sz="80431" autoAdjust="0"/>
  </p:normalViewPr>
  <p:slideViewPr>
    <p:cSldViewPr>
      <p:cViewPr varScale="1">
        <p:scale>
          <a:sx n="62" d="100"/>
          <a:sy n="62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2" y="84"/>
      </p:cViewPr>
      <p:guideLst>
        <p:guide orient="horz" pos="3110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01371D-DA08-4BAA-A858-F8C82290150C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9BD3A1-544A-4E57-8B2C-7AA299564C43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07CA6-FB9D-4559-9123-457A0A327B74}" type="slidenum">
              <a:rPr lang="en-US"/>
              <a:pPr/>
              <a:t>1</a:t>
            </a:fld>
            <a:endParaRPr lang="th-TH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ohchrwhite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</p:spPr>
        <p:txBody>
          <a:bodyPr/>
          <a:lstStyle>
            <a:lvl1pPr>
              <a:defRPr>
                <a:latin typeface="Arial Unicode MS" pitchFamily="34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 Unicode MS" pitchFamily="34" charset="-128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95600" y="60960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008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A40DBA-7069-472B-9D17-CF6A568904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0" y="6553200"/>
            <a:ext cx="3254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chemeClr val="bg1"/>
                </a:solidFill>
                <a:latin typeface="Georgia" pitchFamily="18" charset="0"/>
              </a:rPr>
              <a:t>Uniting Nations by Learning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3F168-C74E-4A18-8575-14246A054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15E7D-3178-4268-8FD2-4E88A72C2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1841C9-156E-4568-909C-EFF00CB16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2E761-03BF-42B2-85BF-783A21198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E9003-CCCD-4E94-8A2B-F084A12ED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01E9D-B31A-41D7-85CF-5B2242C26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66A40-7827-49B2-A695-24F807043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DACBE-5881-4C31-A721-B78D7BD3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10988-0B2B-452F-886B-7B4FB44F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B78CB-1CCF-42EF-A471-877647E850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4D9D-83BE-4567-80B5-633F4A76A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3FFD7-C4DF-45E6-972B-0A5D7EDF0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7D6BB-8A75-4B70-BD05-BB3176A57B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71E7-464B-4329-B3E4-D71F929BE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DF2B0-C92F-4974-A275-04F4C938A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E0554-C77F-4BE4-8A92-A6C039BFA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BCFD6-C324-4E87-8604-8F90F72EC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00661-1486-4A77-9D99-A1A78B94F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18047-684C-458A-8FE3-358A5C8A7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B51AD-FADA-4C72-A7CD-0C1C145190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2A1A8-0951-49A4-AFAB-E6EF52906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0CD55-22DE-4CA8-92C2-1EE04E2F5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ohchrwhitebac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WORKSHOP ON PROJECT MANAGEMENT</a:t>
            </a:r>
            <a:br>
              <a:rPr lang="en-GB" smtClean="0"/>
            </a:br>
            <a:r>
              <a:rPr lang="en-GB" smtClean="0"/>
              <a:t> OHCHR’s Project Approach</a:t>
            </a:r>
            <a:endParaRPr lang="en-US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1B39DD2-3882-4AA2-8710-FC0D445CB2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0" y="1447800"/>
            <a:ext cx="8153400" cy="0"/>
          </a:xfrm>
          <a:prstGeom prst="line">
            <a:avLst/>
          </a:prstGeom>
          <a:noFill/>
          <a:ln w="9525">
            <a:solidFill>
              <a:srgbClr val="E1B53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ð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036D57-B249-4A62-9FBF-61E8EF78B1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2296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sa-IN" sz="5400" b="1" dirty="0">
              <a:ea typeface="Kalimati" pitchFamily="2"/>
              <a:cs typeface="Kalimati" pitchFamily="2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1"/>
                </a:solidFill>
              </a:rPr>
              <a:t>Strategies and Skills to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1"/>
                </a:solidFill>
              </a:rPr>
              <a:t>Monitor and Protect Human Rights</a:t>
            </a:r>
            <a:endParaRPr lang="en-GB" sz="28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sz="4000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4000" b="1" dirty="0"/>
              <a:t>Human Rights Training Methodology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- HUMAN RIGHTS TRAINING - </a:t>
            </a:r>
            <a:br>
              <a:rPr lang="en-US" sz="3200"/>
            </a:br>
            <a:r>
              <a:rPr lang="en-US" sz="3200"/>
              <a:t> PRINCIPLES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>
              <a:lnSpc>
                <a:spcPct val="165000"/>
              </a:lnSpc>
            </a:pPr>
            <a:r>
              <a:rPr lang="en-US" sz="2000" b="1"/>
              <a:t>Interactive training techniques</a:t>
            </a:r>
          </a:p>
          <a:p>
            <a:pPr>
              <a:lnSpc>
                <a:spcPct val="165000"/>
              </a:lnSpc>
              <a:buFontTx/>
              <a:buNone/>
            </a:pPr>
            <a:r>
              <a:rPr lang="en-US" sz="2000" b="1"/>
              <a:t>	- </a:t>
            </a:r>
            <a:r>
              <a:rPr lang="en-US" sz="2000"/>
              <a:t>Presentation and discussion</a:t>
            </a:r>
          </a:p>
          <a:p>
            <a:pPr>
              <a:lnSpc>
                <a:spcPct val="165000"/>
              </a:lnSpc>
              <a:buFontTx/>
              <a:buNone/>
            </a:pPr>
            <a:r>
              <a:rPr lang="en-US" sz="2000"/>
              <a:t>	- working groups</a:t>
            </a:r>
          </a:p>
          <a:p>
            <a:pPr>
              <a:lnSpc>
                <a:spcPct val="165000"/>
              </a:lnSpc>
              <a:buFontTx/>
              <a:buNone/>
            </a:pPr>
            <a:r>
              <a:rPr lang="en-US" sz="2000"/>
              <a:t>	- Case studies</a:t>
            </a:r>
          </a:p>
          <a:p>
            <a:pPr>
              <a:lnSpc>
                <a:spcPct val="165000"/>
              </a:lnSpc>
              <a:buFontTx/>
              <a:buNone/>
            </a:pPr>
            <a:r>
              <a:rPr lang="en-US" sz="2000"/>
              <a:t>	- Brainstorming</a:t>
            </a:r>
          </a:p>
          <a:p>
            <a:pPr>
              <a:lnSpc>
                <a:spcPct val="165000"/>
              </a:lnSpc>
              <a:buFontTx/>
              <a:buNone/>
            </a:pPr>
            <a:r>
              <a:rPr lang="en-US" sz="2000"/>
              <a:t>	- Role Playing</a:t>
            </a:r>
          </a:p>
          <a:p>
            <a:pPr>
              <a:lnSpc>
                <a:spcPct val="165000"/>
              </a:lnSpc>
              <a:buFontTx/>
              <a:buNone/>
            </a:pPr>
            <a:r>
              <a:rPr lang="en-US" sz="2000"/>
              <a:t>	- Panel discussion</a:t>
            </a:r>
          </a:p>
          <a:p>
            <a:pPr>
              <a:lnSpc>
                <a:spcPct val="165000"/>
              </a:lnSpc>
              <a:buFontTx/>
              <a:buNone/>
            </a:pPr>
            <a:r>
              <a:rPr lang="en-US" sz="2000"/>
              <a:t>	- Filed trips</a:t>
            </a:r>
            <a:endParaRPr lang="en-US" sz="20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- HUMAN RIGHTS TRAINING - </a:t>
            </a:r>
            <a:br>
              <a:rPr lang="en-US" sz="3200"/>
            </a:br>
            <a:r>
              <a:rPr lang="en-US" sz="3200"/>
              <a:t> PRINCIPLES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Linkage to policies and other measures</a:t>
            </a:r>
          </a:p>
          <a:p>
            <a:pPr lvl="1">
              <a:lnSpc>
                <a:spcPct val="200000"/>
              </a:lnSpc>
              <a:buFontTx/>
              <a:buChar char="-"/>
            </a:pPr>
            <a:r>
              <a:rPr lang="en-US"/>
              <a:t>Policies concerning training</a:t>
            </a:r>
          </a:p>
          <a:p>
            <a:pPr lvl="1">
              <a:lnSpc>
                <a:spcPct val="200000"/>
              </a:lnSpc>
              <a:buFontTx/>
              <a:buNone/>
            </a:pPr>
            <a:r>
              <a:rPr lang="en-US"/>
              <a:t>	(sustainability)</a:t>
            </a:r>
          </a:p>
          <a:p>
            <a:pPr lvl="1">
              <a:lnSpc>
                <a:spcPct val="200000"/>
              </a:lnSpc>
              <a:buFontTx/>
              <a:buChar char="-"/>
            </a:pPr>
            <a:r>
              <a:rPr lang="en-US"/>
              <a:t>Broader human rights policies</a:t>
            </a:r>
          </a:p>
          <a:p>
            <a:pPr lvl="1">
              <a:lnSpc>
                <a:spcPct val="200000"/>
              </a:lnSpc>
              <a:buFontTx/>
              <a:buChar char="-"/>
            </a:pPr>
            <a:r>
              <a:rPr lang="en-US"/>
              <a:t>Other measures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1" name="Rectangle 5"/>
          <p:cNvSpPr>
            <a:spLocks noGrp="1" noChangeArrowheads="1"/>
          </p:cNvSpPr>
          <p:nvPr>
            <p:ph/>
          </p:nvPr>
        </p:nvSpPr>
        <p:spPr>
          <a:xfrm>
            <a:off x="457200" y="457200"/>
            <a:ext cx="8229600" cy="715963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cs typeface="Mangal" pitchFamily="2" charset="0"/>
              </a:rPr>
              <a:t>CIRCULAR TRAINING MODEL</a:t>
            </a:r>
            <a:endParaRPr lang="en-GB" b="1">
              <a:cs typeface="Mangal" pitchFamily="2" charset="0"/>
            </a:endParaRPr>
          </a:p>
        </p:txBody>
      </p:sp>
      <p:sp>
        <p:nvSpPr>
          <p:cNvPr id="408582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sa-IN" sz="3200" b="1">
              <a:solidFill>
                <a:schemeClr val="accent2"/>
              </a:solidFill>
              <a:cs typeface="Mangal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3200" b="1">
              <a:solidFill>
                <a:schemeClr val="accent2"/>
              </a:solidFill>
              <a:cs typeface="Mangal" pitchFamily="2" charset="0"/>
            </a:endParaRPr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5410200" y="21336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cs typeface="Mangal" pitchFamily="2" charset="0"/>
              </a:rPr>
              <a:t>Learning objectives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7086600" y="3565525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Mangal" pitchFamily="2" charset="0"/>
              </a:rPr>
              <a:t>Training Design</a:t>
            </a: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5638800" y="4860925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Mangal" pitchFamily="2" charset="0"/>
              </a:rPr>
              <a:t>Training Delivery</a:t>
            </a:r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2514600" y="5013325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Mangal" pitchFamily="2" charset="0"/>
              </a:rPr>
              <a:t>Training Results</a:t>
            </a:r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0" y="396240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cs typeface="Mangal" pitchFamily="2" charset="0"/>
              </a:rPr>
              <a:t>Individual and organizational benefits</a:t>
            </a:r>
          </a:p>
        </p:txBody>
      </p:sp>
      <p:sp>
        <p:nvSpPr>
          <p:cNvPr id="408588" name="Text Box 12"/>
          <p:cNvSpPr txBox="1">
            <a:spLocks noChangeArrowheads="1"/>
          </p:cNvSpPr>
          <p:nvPr/>
        </p:nvSpPr>
        <p:spPr bwMode="auto">
          <a:xfrm>
            <a:off x="1219200" y="1981200"/>
            <a:ext cx="281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cs typeface="Mangal" pitchFamily="2" charset="0"/>
              </a:rPr>
              <a:t>Individual and organizational learning needs</a:t>
            </a:r>
            <a:r>
              <a:rPr lang="sa-IN" sz="2000" b="1">
                <a:cs typeface="Mangal" pitchFamily="2" charset="0"/>
              </a:rPr>
              <a:t> </a:t>
            </a:r>
            <a:r>
              <a:rPr lang="en-US" sz="2000" b="1">
                <a:cs typeface="Mangal" pitchFamily="2" charset="0"/>
              </a:rPr>
              <a:t>(TNA)</a:t>
            </a:r>
          </a:p>
        </p:txBody>
      </p:sp>
      <p:sp>
        <p:nvSpPr>
          <p:cNvPr id="408589" name="AutoShape 13"/>
          <p:cNvSpPr>
            <a:spLocks noChangeArrowheads="1"/>
          </p:cNvSpPr>
          <p:nvPr/>
        </p:nvSpPr>
        <p:spPr bwMode="gray">
          <a:xfrm>
            <a:off x="4038600" y="21336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2" name="AutoShape 16"/>
          <p:cNvSpPr>
            <a:spLocks noChangeArrowheads="1"/>
          </p:cNvSpPr>
          <p:nvPr/>
        </p:nvSpPr>
        <p:spPr bwMode="gray">
          <a:xfrm rot="4863722">
            <a:off x="6671469" y="4131469"/>
            <a:ext cx="1125538" cy="1092200"/>
          </a:xfrm>
          <a:custGeom>
            <a:avLst/>
            <a:gdLst>
              <a:gd name="G0" fmla="+- 0 0 0"/>
              <a:gd name="G1" fmla="+- -6212962 0 0"/>
              <a:gd name="G2" fmla="+- 0 0 -621296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21296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212962"/>
              <a:gd name="G36" fmla="sin G34 -6212962"/>
              <a:gd name="G37" fmla="+/ -621296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110 w 21600"/>
              <a:gd name="T5" fmla="*/ 2850 h 21600"/>
              <a:gd name="T6" fmla="*/ 10121 w 21600"/>
              <a:gd name="T7" fmla="*/ 2728 h 21600"/>
              <a:gd name="T8" fmla="*/ 14455 w 21600"/>
              <a:gd name="T9" fmla="*/ 682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49" y="5399"/>
                  <a:pt x="10498" y="5406"/>
                  <a:pt x="10347" y="5418"/>
                </a:cubicBezTo>
                <a:lnTo>
                  <a:pt x="9895" y="37"/>
                </a:lnTo>
                <a:cubicBezTo>
                  <a:pt x="10196" y="12"/>
                  <a:pt x="10498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3" name="AutoShape 17"/>
          <p:cNvSpPr>
            <a:spLocks noChangeArrowheads="1"/>
          </p:cNvSpPr>
          <p:nvPr/>
        </p:nvSpPr>
        <p:spPr bwMode="gray">
          <a:xfrm>
            <a:off x="6705600" y="2514600"/>
            <a:ext cx="990600" cy="990600"/>
          </a:xfrm>
          <a:custGeom>
            <a:avLst/>
            <a:gdLst>
              <a:gd name="G0" fmla="+- 0 0 0"/>
              <a:gd name="G1" fmla="+- -6212962 0 0"/>
              <a:gd name="G2" fmla="+- 0 0 -621296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21296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212962"/>
              <a:gd name="G36" fmla="sin G34 -6212962"/>
              <a:gd name="G37" fmla="+/ -621296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110 w 21600"/>
              <a:gd name="T5" fmla="*/ 2850 h 21600"/>
              <a:gd name="T6" fmla="*/ 10121 w 21600"/>
              <a:gd name="T7" fmla="*/ 2728 h 21600"/>
              <a:gd name="T8" fmla="*/ 14455 w 21600"/>
              <a:gd name="T9" fmla="*/ 682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49" y="5399"/>
                  <a:pt x="10498" y="5406"/>
                  <a:pt x="10347" y="5418"/>
                </a:cubicBezTo>
                <a:lnTo>
                  <a:pt x="9895" y="37"/>
                </a:lnTo>
                <a:cubicBezTo>
                  <a:pt x="10196" y="12"/>
                  <a:pt x="10498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4" name="AutoShape 18"/>
          <p:cNvSpPr>
            <a:spLocks noChangeArrowheads="1"/>
          </p:cNvSpPr>
          <p:nvPr/>
        </p:nvSpPr>
        <p:spPr bwMode="gray">
          <a:xfrm rot="10800000">
            <a:off x="4038600" y="50292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5" name="AutoShape 19"/>
          <p:cNvSpPr>
            <a:spLocks noChangeArrowheads="1"/>
          </p:cNvSpPr>
          <p:nvPr/>
        </p:nvSpPr>
        <p:spPr bwMode="gray">
          <a:xfrm rot="9120871">
            <a:off x="1295400" y="4495800"/>
            <a:ext cx="1125538" cy="1092200"/>
          </a:xfrm>
          <a:custGeom>
            <a:avLst/>
            <a:gdLst>
              <a:gd name="G0" fmla="+- 0 0 0"/>
              <a:gd name="G1" fmla="+- -6212962 0 0"/>
              <a:gd name="G2" fmla="+- 0 0 -621296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21296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212962"/>
              <a:gd name="G36" fmla="sin G34 -6212962"/>
              <a:gd name="G37" fmla="+/ -621296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110 w 21600"/>
              <a:gd name="T5" fmla="*/ 2850 h 21600"/>
              <a:gd name="T6" fmla="*/ 10121 w 21600"/>
              <a:gd name="T7" fmla="*/ 2728 h 21600"/>
              <a:gd name="T8" fmla="*/ 14455 w 21600"/>
              <a:gd name="T9" fmla="*/ 682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49" y="5399"/>
                  <a:pt x="10498" y="5406"/>
                  <a:pt x="10347" y="5418"/>
                </a:cubicBezTo>
                <a:lnTo>
                  <a:pt x="9895" y="37"/>
                </a:lnTo>
                <a:cubicBezTo>
                  <a:pt x="10196" y="12"/>
                  <a:pt x="10498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96" name="AutoShape 20"/>
          <p:cNvSpPr>
            <a:spLocks noChangeArrowheads="1"/>
          </p:cNvSpPr>
          <p:nvPr/>
        </p:nvSpPr>
        <p:spPr bwMode="gray">
          <a:xfrm rot="36354708">
            <a:off x="592931" y="3064669"/>
            <a:ext cx="1125538" cy="1092200"/>
          </a:xfrm>
          <a:custGeom>
            <a:avLst/>
            <a:gdLst>
              <a:gd name="G0" fmla="+- 0 0 0"/>
              <a:gd name="G1" fmla="+- -6212962 0 0"/>
              <a:gd name="G2" fmla="+- 0 0 -621296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21296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212962"/>
              <a:gd name="G36" fmla="sin G34 -6212962"/>
              <a:gd name="G37" fmla="+/ -621296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110 w 21600"/>
              <a:gd name="T5" fmla="*/ 2850 h 21600"/>
              <a:gd name="T6" fmla="*/ 10121 w 21600"/>
              <a:gd name="T7" fmla="*/ 2728 h 21600"/>
              <a:gd name="T8" fmla="*/ 14455 w 21600"/>
              <a:gd name="T9" fmla="*/ 682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49" y="5399"/>
                  <a:pt x="10498" y="5406"/>
                  <a:pt x="10347" y="5418"/>
                </a:cubicBezTo>
                <a:lnTo>
                  <a:pt x="9895" y="37"/>
                </a:lnTo>
                <a:cubicBezTo>
                  <a:pt x="10196" y="12"/>
                  <a:pt x="10498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Presentation Outline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you mean by “human rights training”?</a:t>
            </a:r>
          </a:p>
          <a:p>
            <a:endParaRPr lang="en-US"/>
          </a:p>
          <a:p>
            <a:r>
              <a:rPr lang="en-US"/>
              <a:t>Key Terminology</a:t>
            </a:r>
          </a:p>
          <a:p>
            <a:endParaRPr lang="en-US"/>
          </a:p>
          <a:p>
            <a:r>
              <a:rPr lang="en-US"/>
              <a:t>Main Principles for human rights training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/>
              <a:t>HUMAN RIGHTS TRAINING</a:t>
            </a:r>
            <a:r>
              <a:rPr lang="en-US"/>
              <a:t> is an </a:t>
            </a:r>
            <a:r>
              <a:rPr lang="en-US" b="1"/>
              <a:t>organized</a:t>
            </a:r>
            <a:r>
              <a:rPr lang="en-US"/>
              <a:t> effort to transfer </a:t>
            </a:r>
            <a:r>
              <a:rPr lang="en-US" b="1"/>
              <a:t>knowledge</a:t>
            </a:r>
            <a:r>
              <a:rPr lang="en-US"/>
              <a:t> and develop </a:t>
            </a:r>
            <a:r>
              <a:rPr lang="en-US" b="1"/>
              <a:t>skills</a:t>
            </a:r>
            <a:r>
              <a:rPr lang="en-US"/>
              <a:t> and </a:t>
            </a:r>
            <a:r>
              <a:rPr lang="en-US" b="1"/>
              <a:t>attitudes</a:t>
            </a:r>
            <a:r>
              <a:rPr lang="en-US"/>
              <a:t> that encourage </a:t>
            </a:r>
            <a:r>
              <a:rPr lang="en-US" b="1"/>
              <a:t>behaviour</a:t>
            </a:r>
            <a:r>
              <a:rPr lang="en-US"/>
              <a:t> to promote and protect human rights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HUMAN RIGHTS TRAINING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5000"/>
              </a:lnSpc>
            </a:pPr>
            <a:r>
              <a:rPr lang="en-US"/>
              <a:t>“</a:t>
            </a:r>
            <a:r>
              <a:rPr lang="en-US" sz="2400"/>
              <a:t>organized”</a:t>
            </a:r>
          </a:p>
          <a:p>
            <a:pPr>
              <a:lnSpc>
                <a:spcPct val="205000"/>
              </a:lnSpc>
            </a:pPr>
            <a:r>
              <a:rPr lang="en-US" sz="2400"/>
              <a:t>sensitizing and empowering</a:t>
            </a:r>
          </a:p>
          <a:p>
            <a:pPr>
              <a:lnSpc>
                <a:spcPct val="205000"/>
              </a:lnSpc>
            </a:pPr>
            <a:r>
              <a:rPr lang="en-US" sz="2400"/>
              <a:t>focusing on the learner</a:t>
            </a:r>
          </a:p>
          <a:p>
            <a:pPr>
              <a:lnSpc>
                <a:spcPct val="205000"/>
              </a:lnSpc>
            </a:pPr>
            <a:r>
              <a:rPr lang="en-US" sz="2400"/>
              <a:t>action -oriented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KEY TERMINOLOGY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b="1"/>
              <a:t>Briefing</a:t>
            </a:r>
            <a:r>
              <a:rPr lang="en-US" sz="2400"/>
              <a:t> – brief introductory overview of a topic to introduce the audience to some basic concepts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Char char="ü"/>
            </a:pPr>
            <a:r>
              <a:rPr lang="en-US" sz="2400" b="1"/>
              <a:t>Seminar</a:t>
            </a:r>
            <a:r>
              <a:rPr lang="en-US" sz="2400"/>
              <a:t> – organized exchange of vioews and knowledge, bringing together various persons who contribute to the examination of a subject from different points of view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KEY TERMINOLOGY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62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b="1"/>
              <a:t>Workshop – </a:t>
            </a:r>
            <a:r>
              <a:rPr lang="en-US" sz="2400"/>
              <a:t>exercise in which participants work together to study a particular subject (learning) and develop a final product (declaration, plan of action, policy etc)</a:t>
            </a:r>
          </a:p>
          <a:p>
            <a:pPr>
              <a:buFont typeface="Wingdings" pitchFamily="2" charset="2"/>
              <a:buChar char="ü"/>
            </a:pPr>
            <a:endParaRPr lang="en-US" sz="2400"/>
          </a:p>
          <a:p>
            <a:pPr>
              <a:buFont typeface="Wingdings" pitchFamily="2" charset="2"/>
              <a:buChar char="ü"/>
            </a:pPr>
            <a:r>
              <a:rPr lang="en-US" sz="2400" b="1"/>
              <a:t>Training Course</a:t>
            </a:r>
            <a:r>
              <a:rPr lang="en-US" sz="2400"/>
              <a:t> – organized  exercise for “trainees” to improve knowledge, acquire skills and be sensitized (change negative attitude or reinforce positive attitudes)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  </a:t>
            </a:r>
            <a:r>
              <a:rPr lang="en-US" sz="3200"/>
              <a:t>HUMAN RIGHTS TRAINING - </a:t>
            </a:r>
            <a:br>
              <a:rPr lang="en-US" sz="3200"/>
            </a:br>
            <a:r>
              <a:rPr lang="en-US" sz="3200"/>
              <a:t> PRINCIPLES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Audience specificity / practical approach</a:t>
            </a:r>
          </a:p>
          <a:p>
            <a:endParaRPr lang="en-US"/>
          </a:p>
          <a:p>
            <a:r>
              <a:rPr lang="en-US"/>
              <a:t>Collegial presentations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Interactive training techniques</a:t>
            </a:r>
          </a:p>
          <a:p>
            <a:endParaRPr lang="en-US"/>
          </a:p>
          <a:p>
            <a:r>
              <a:rPr lang="en-US"/>
              <a:t>Linkage to policies and other measures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- HUMAN RIGHTS TRAINING - </a:t>
            </a:r>
            <a:br>
              <a:rPr lang="en-US" sz="3200"/>
            </a:br>
            <a:r>
              <a:rPr lang="en-US" sz="3200"/>
              <a:t> PRINCIPLES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467600" cy="4525963"/>
          </a:xfrm>
        </p:spPr>
        <p:txBody>
          <a:bodyPr/>
          <a:lstStyle/>
          <a:p>
            <a:r>
              <a:rPr lang="en-US" sz="2400" b="1"/>
              <a:t>Audience specificity / practical approach</a:t>
            </a:r>
          </a:p>
          <a:p>
            <a:pPr>
              <a:buFontTx/>
              <a:buNone/>
            </a:pPr>
            <a:r>
              <a:rPr lang="en-US" sz="2400"/>
              <a:t>	- focus on audience: relevance to their daily experience/work</a:t>
            </a:r>
          </a:p>
          <a:p>
            <a:pPr>
              <a:buFontTx/>
              <a:buNone/>
            </a:pPr>
            <a:r>
              <a:rPr lang="en-US" sz="2400"/>
              <a:t>	- includes practical information/techniques</a:t>
            </a:r>
          </a:p>
          <a:p>
            <a:pPr>
              <a:buFontTx/>
              <a:buNone/>
            </a:pPr>
            <a:r>
              <a:rPr lang="en-US" sz="2400"/>
              <a:t>	- involved target audience in the training team (both design and delivery)</a:t>
            </a:r>
          </a:p>
          <a:p>
            <a:pPr>
              <a:buFontTx/>
              <a:buNone/>
            </a:pPr>
            <a:r>
              <a:rPr lang="en-US" sz="2400"/>
              <a:t>	- role of participants’ experience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- HUMAN RIGHTS TRAINING - </a:t>
            </a:r>
            <a:br>
              <a:rPr lang="en-US" sz="3200"/>
            </a:br>
            <a:r>
              <a:rPr lang="en-US" sz="3200"/>
              <a:t> PRINCIPLES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467600" cy="4525963"/>
          </a:xfrm>
        </p:spPr>
        <p:txBody>
          <a:bodyPr/>
          <a:lstStyle/>
          <a:p>
            <a:r>
              <a:rPr lang="en-US" b="1"/>
              <a:t>Collegial presentations</a:t>
            </a:r>
            <a:r>
              <a:rPr lang="en-US"/>
              <a:t> (</a:t>
            </a:r>
            <a:r>
              <a:rPr lang="en-US" sz="2400"/>
              <a:t>Training Teams)</a:t>
            </a:r>
          </a:p>
          <a:p>
            <a:pPr>
              <a:buFontTx/>
              <a:buNone/>
            </a:pPr>
            <a:r>
              <a:rPr lang="en-US" sz="2400"/>
              <a:t>		- Audience-specific expertise</a:t>
            </a:r>
          </a:p>
          <a:p>
            <a:pPr>
              <a:buFontTx/>
              <a:buNone/>
            </a:pPr>
            <a:r>
              <a:rPr lang="en-US" sz="2400"/>
              <a:t>		(professional culture, peer training)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400"/>
              <a:t>		- Human rights expertise, to appropriately 		cover 	applicable human rights 	standards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400"/>
              <a:t>		- Able to apply interactive training methodology</a:t>
            </a:r>
          </a:p>
          <a:p>
            <a:pPr>
              <a:lnSpc>
                <a:spcPct val="20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back">
  <a:themeElements>
    <a:clrScheme name="whiteba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b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iteb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OHCHR PPT background</Template>
  <TotalTime>12892</TotalTime>
  <Words>265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whiteback</vt:lpstr>
      <vt:lpstr>Custom Design</vt:lpstr>
      <vt:lpstr>Slide 1</vt:lpstr>
      <vt:lpstr>Presentation Outline</vt:lpstr>
      <vt:lpstr>Slide 3</vt:lpstr>
      <vt:lpstr>HUMAN RIGHTS TRAINING</vt:lpstr>
      <vt:lpstr>KEY TERMINOLOGY</vt:lpstr>
      <vt:lpstr>KEY TERMINOLOGY</vt:lpstr>
      <vt:lpstr>  HUMAN RIGHTS TRAINING -   PRINCIPLES</vt:lpstr>
      <vt:lpstr>- HUMAN RIGHTS TRAINING -   PRINCIPLES</vt:lpstr>
      <vt:lpstr>- HUMAN RIGHTS TRAINING -   PRINCIPLES</vt:lpstr>
      <vt:lpstr>- HUMAN RIGHTS TRAINING -   PRINCIPLES</vt:lpstr>
      <vt:lpstr>- HUMAN RIGHTS TRAINING -   PRINCIPLES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acotr mapping</dc:title>
  <dc:creator>Asus</dc:creator>
  <cp:lastModifiedBy>Bhim Pariyar</cp:lastModifiedBy>
  <cp:revision>614</cp:revision>
  <dcterms:created xsi:type="dcterms:W3CDTF">2003-12-08T06:29:52Z</dcterms:created>
  <dcterms:modified xsi:type="dcterms:W3CDTF">2011-09-13T04:14:02Z</dcterms:modified>
</cp:coreProperties>
</file>